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Proyecto de Invernadero con Sensor DHT22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 de control automatizado de bajo costo para monitoreo y regulación de temperatura en invernaderos de pequeña escala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Aarón Ulises Torres Corte y Johan Yuri Martínez García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Benemérita Universidad Autónoma de Puebla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753547"/>
            <a:ext cx="5610820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Conclusiones y Logros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9945" y="1842254"/>
            <a:ext cx="2375297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100%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229945" y="2808803"/>
            <a:ext cx="2375297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Objetivos Cumplidos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9945" y="3600093"/>
            <a:ext cx="2375297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Arquitectura IoT viable, funcional y robusta implementada exitosamente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70752" y="1842254"/>
            <a:ext cx="2375297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±0.5°C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8870752" y="2808803"/>
            <a:ext cx="2375297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Precisión del Sistema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870752" y="3600093"/>
            <a:ext cx="2375297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 DHT22 proporciona mediciones confiables y estables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1558" y="1842254"/>
            <a:ext cx="2375297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11511558" y="2808803"/>
            <a:ext cx="2375297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Modos de Control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1511558" y="3268147"/>
            <a:ext cx="2375297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Lazo abierto manual y lazo cerrado automático operando correctamente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29945" y="5198269"/>
            <a:ext cx="7656909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proyecto demuestra una solución de bajo costo, código abierto y replicable para automatización de invernaderos. La arquitectura modular permite futuras expansiones: control de humedad, riego automatizado e iluminación inteligente.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229945" y="6796445"/>
            <a:ext cx="76569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 completamente funcional: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Control manual receptivo y control autónomo operando de manera fiable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2579"/>
            <a:ext cx="9653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 Desafío de la Agricultura Moderna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68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Desafíos Globales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49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Cambio climático acelerado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16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Crecimiento poblacional mundial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38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Escasez de recursos naturales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760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Limitaciones de tierra cultivable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768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 Solución: CEA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34947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agricultura en ambiente controlado (CEA) permite crear microclimas optimizados que desacoplan la producción de las condiciones externas.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422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 invernaderos automatizados son clave, pero los sistemas comerciales son costosos e inaccesibles.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6010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2044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96352"/>
            <a:ext cx="3447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Arquitectura de Hardware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Diseñar sistema robusto con componentes asequibles y comunes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022044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Firmware ESP32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Implementar servidor web para comunicación Wi-Fi estándar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022044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Interfaz Gráfica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Desarrollar GUI en Python para monitoreo y control intuitivo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Modos de Control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Implementar control manual (lazo abierto) y automático (lazo cerrado)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516445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Documentación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Crear recurso educativo completo del proceso de desarrollo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343" y="512564"/>
            <a:ext cx="8037552" cy="582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Estado del Arte: Enfoques Existentes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2343" y="1467803"/>
            <a:ext cx="13325713" cy="1529715"/>
          </a:xfrm>
          <a:prstGeom prst="roundRect">
            <a:avLst>
              <a:gd name="adj" fmla="val 511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5203" y="1490663"/>
            <a:ext cx="745569" cy="1483995"/>
          </a:xfrm>
          <a:prstGeom prst="roundRect">
            <a:avLst>
              <a:gd name="adj" fmla="val 6821"/>
            </a:avLst>
          </a:prstGeom>
          <a:solidFill>
            <a:srgbClr val="E2E3E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4399" y="2092762"/>
            <a:ext cx="279559" cy="2795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07106" y="1676995"/>
            <a:ext cx="3722489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Plataformas IoT en la Nube (Blynk)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607106" y="2080022"/>
            <a:ext cx="1216175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Ventajas: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Desarrollo rápido de interfaz, acceso remoto global, visualización de datos históricos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607106" y="2490073"/>
            <a:ext cx="1216175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Desventajas: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Dependencia de terceros, costos, inoperable sin internet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2343" y="3183850"/>
            <a:ext cx="13325713" cy="1529715"/>
          </a:xfrm>
          <a:prstGeom prst="roundRect">
            <a:avLst>
              <a:gd name="adj" fmla="val 511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75203" y="3206710"/>
            <a:ext cx="745569" cy="1483995"/>
          </a:xfrm>
          <a:prstGeom prst="roundRect">
            <a:avLst>
              <a:gd name="adj" fmla="val 6821"/>
            </a:avLst>
          </a:prstGeom>
          <a:solidFill>
            <a:srgbClr val="E2E3E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399" y="3808809"/>
            <a:ext cx="279559" cy="27955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607106" y="3393043"/>
            <a:ext cx="369915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Protocolos de Mensajería (MQTT)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1607106" y="3796070"/>
            <a:ext cx="1216175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Ventajas: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Protocolo ligero y eficiente, comunicación asíncrona, altamente escalable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1607106" y="4206121"/>
            <a:ext cx="1216175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Desventajas: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Requiere configuración de broker MQTT, complejidad adicional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652343" y="4899898"/>
            <a:ext cx="13325713" cy="1529715"/>
          </a:xfrm>
          <a:prstGeom prst="roundRect">
            <a:avLst>
              <a:gd name="adj" fmla="val 511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675203" y="4922758"/>
            <a:ext cx="745569" cy="1483995"/>
          </a:xfrm>
          <a:prstGeom prst="roundRect">
            <a:avLst>
              <a:gd name="adj" fmla="val 6821"/>
            </a:avLst>
          </a:prstGeom>
          <a:solidFill>
            <a:srgbClr val="E2E3E9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399" y="5524857"/>
            <a:ext cx="279559" cy="279559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607106" y="5109091"/>
            <a:ext cx="26708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Servidor Web Embebido</a:t>
            </a:r>
            <a:endParaRPr lang="en-US" sz="1800" dirty="0"/>
          </a:p>
        </p:txBody>
      </p:sp>
      <p:sp>
        <p:nvSpPr>
          <p:cNvPr id="19" name="Text 14"/>
          <p:cNvSpPr/>
          <p:nvPr/>
        </p:nvSpPr>
        <p:spPr>
          <a:xfrm>
            <a:off x="1607106" y="5512118"/>
            <a:ext cx="1216175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Ventajas: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Sistema autónomo, acceso desde cualquier navegador, sin software cliente</a:t>
            </a:r>
            <a:endParaRPr lang="en-US" sz="1450" dirty="0"/>
          </a:p>
        </p:txBody>
      </p:sp>
      <p:sp>
        <p:nvSpPr>
          <p:cNvPr id="20" name="Text 15"/>
          <p:cNvSpPr/>
          <p:nvPr/>
        </p:nvSpPr>
        <p:spPr>
          <a:xfrm>
            <a:off x="1607106" y="5922169"/>
            <a:ext cx="1216175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Desventajas: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Desarrollo complejo de interfaz HTML/JavaScript, capacidad limitada del ESP32</a:t>
            </a:r>
            <a:endParaRPr lang="en-US" sz="1450" dirty="0"/>
          </a:p>
        </p:txBody>
      </p:sp>
      <p:sp>
        <p:nvSpPr>
          <p:cNvPr id="21" name="Shape 16"/>
          <p:cNvSpPr/>
          <p:nvPr/>
        </p:nvSpPr>
        <p:spPr>
          <a:xfrm>
            <a:off x="652343" y="6639282"/>
            <a:ext cx="13325713" cy="1090255"/>
          </a:xfrm>
          <a:prstGeom prst="roundRect">
            <a:avLst>
              <a:gd name="adj" fmla="val 7181"/>
            </a:avLst>
          </a:prstGeom>
          <a:solidFill>
            <a:srgbClr val="D4D5DE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76" y="6922413"/>
            <a:ext cx="232886" cy="18633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257895" y="6872168"/>
            <a:ext cx="1253382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Nuestra Solución: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Enfoque híbrido con ESP32 como servidor API (JSON) y GUI potente en Python, separando responsabilidades backend/frontend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936"/>
            <a:ext cx="70395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Componentes del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3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Hardware Principal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8483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ESP32 de 30 pines (procesador dual core)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2703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 DHT22 (precisión ±0.5°C)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6923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Dos relevadores de 5V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1142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Socket y foco incandescente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5362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Ventilador de 12V con pila 9V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6958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Dos displays de cátodo común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13802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Cables y conectores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727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Pines Clave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6308884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 DHT22: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D21 (entrada/salida digital)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Relevador socket: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D23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Relevador ventilador: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D22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1932027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442" y="628888"/>
            <a:ext cx="6287929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Arquitectura del Firmware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42" y="1575078"/>
            <a:ext cx="1022985" cy="15063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976" y="1779627"/>
            <a:ext cx="2557582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Inicialización (setup)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29976" y="2222063"/>
            <a:ext cx="648438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Configura pines GPIO, conecta Wi-Fi, define endpoints API: /data y /control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42" y="3081457"/>
            <a:ext cx="1022985" cy="12276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9976" y="3286006"/>
            <a:ext cx="256472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Bucle Principal (loop)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29976" y="3728442"/>
            <a:ext cx="648438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Gestiona peticiones HTTP entrantes mediante server.handleClient()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442" y="4309110"/>
            <a:ext cx="1022985" cy="15063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9976" y="4513659"/>
            <a:ext cx="2557582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Gestión de Datos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29976" y="4956096"/>
            <a:ext cx="648438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Lee sensor DHT22, actualiza displays de 7 segmentos, devuelve JSON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442" y="5815489"/>
            <a:ext cx="1022985" cy="12276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29976" y="6020038"/>
            <a:ext cx="271331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Control de Actuadores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29976" y="6462474"/>
            <a:ext cx="648438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Recibe parámetros URL para activar/desactivar relevadores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02442" y="7273290"/>
            <a:ext cx="771191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Formato de respuesta JSON: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{"temperatura": 25.50, "ventilador": 1, "foco": 0}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6737509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Interfaz Gráfica en Python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3787" y="1742599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387" y="1971199"/>
            <a:ext cx="663178" cy="66317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4791" y="2153483"/>
            <a:ext cx="298371" cy="2983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2387" y="28553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Tkinter GUI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002387" y="33333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Interfaz de escritorio con tema oscuro personalizado y dos secciones principales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425690" y="1742599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290" y="1971199"/>
            <a:ext cx="663178" cy="66317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6694" y="2153483"/>
            <a:ext cx="298371" cy="2983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4290" y="28553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Comunicación HTTP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54290" y="33333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Librería requests para peticiones GET al ESP32 cada 2 segundos</a:t>
            </a:r>
            <a:endParaRPr lang="en-US" sz="1700" dirty="0"/>
          </a:p>
        </p:txBody>
      </p:sp>
      <p:sp>
        <p:nvSpPr>
          <p:cNvPr id="13" name="Shape 7"/>
          <p:cNvSpPr/>
          <p:nvPr/>
        </p:nvSpPr>
        <p:spPr>
          <a:xfrm>
            <a:off x="773787" y="4490442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387" y="4719042"/>
            <a:ext cx="663178" cy="66317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4791" y="4901327"/>
            <a:ext cx="298371" cy="29837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02387" y="5603200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Threading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1002387" y="6081236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Hilo separado evita congelamiento de GUI durante comunicación de red</a:t>
            </a:r>
            <a:endParaRPr lang="en-US" sz="1700" dirty="0"/>
          </a:p>
        </p:txBody>
      </p:sp>
      <p:sp>
        <p:nvSpPr>
          <p:cNvPr id="18" name="Shape 10"/>
          <p:cNvSpPr/>
          <p:nvPr/>
        </p:nvSpPr>
        <p:spPr>
          <a:xfrm>
            <a:off x="7425690" y="4490442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4290" y="4719042"/>
            <a:ext cx="663178" cy="663178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6694" y="4901327"/>
            <a:ext cx="298371" cy="298371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54290" y="5603200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Exclusión Mutua</a:t>
            </a:r>
            <a:endParaRPr lang="en-US" sz="2150" dirty="0"/>
          </a:p>
        </p:txBody>
      </p:sp>
      <p:sp>
        <p:nvSpPr>
          <p:cNvPr id="22" name="Text 12"/>
          <p:cNvSpPr/>
          <p:nvPr/>
        </p:nvSpPr>
        <p:spPr>
          <a:xfrm>
            <a:off x="7654290" y="6081236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Deshabilita controles manuales cuando lazo cerrado está activo</a:t>
            </a:r>
            <a:endParaRPr lang="en-US" sz="1700" dirty="0"/>
          </a:p>
        </p:txBody>
      </p:sp>
      <p:sp>
        <p:nvSpPr>
          <p:cNvPr id="23" name="Text 13"/>
          <p:cNvSpPr/>
          <p:nvPr/>
        </p:nvSpPr>
        <p:spPr>
          <a:xfrm>
            <a:off x="773787" y="7266027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Colores de estado: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AF5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Verde (#4CAF50) para "ON"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 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Rojo (#F44336) para "OFF"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0787"/>
            <a:ext cx="6451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Control en Lazo Cerrado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6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Lógica Automática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87685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sistema compara temperatura actual con setpoint definido por usuario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17563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 T &gt; setpoint: activa ventilador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59762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 T &lt; setpoint - 1°C: activa foco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01960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Histéresis de 1°C evita oscilaciones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68935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toma decisiones autónomas sin intervención manual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9674" y="2834878"/>
            <a:ext cx="6924437" cy="3384709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077" y="3630395"/>
            <a:ext cx="251114" cy="2511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43874" y="3999443"/>
            <a:ext cx="1614304" cy="201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Sensor DHT22</a:t>
            </a:r>
            <a:endParaRPr lang="en-US" sz="1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1978" y="4132623"/>
            <a:ext cx="251114" cy="2511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909247" y="3224577"/>
            <a:ext cx="1614303" cy="201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ESP32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8337" y="5187301"/>
            <a:ext cx="251114" cy="2511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705524" y="4817357"/>
            <a:ext cx="1614304" cy="201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(setpoint)</a:t>
            </a:r>
            <a:endParaRPr lang="en-US" sz="13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3548" y="4713772"/>
            <a:ext cx="251114" cy="25111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233089" y="5606572"/>
            <a:ext cx="1614304" cy="201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Actuadores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152" y="505182"/>
            <a:ext cx="7861697" cy="1144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Pruebas y Resultados Experimentales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4560570" y="1924764"/>
            <a:ext cx="22860" cy="4522232"/>
          </a:xfrm>
          <a:prstGeom prst="roundRect">
            <a:avLst>
              <a:gd name="adj" fmla="val 336580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3839349" y="2119313"/>
            <a:ext cx="549473" cy="22860"/>
          </a:xfrm>
          <a:prstGeom prst="roundRect">
            <a:avLst>
              <a:gd name="adj" fmla="val 336580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4365962" y="1924764"/>
            <a:ext cx="412075" cy="412075"/>
          </a:xfrm>
          <a:prstGeom prst="roundRect">
            <a:avLst>
              <a:gd name="adj" fmla="val 18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434602" y="1959054"/>
            <a:ext cx="27467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99912" y="1987629"/>
            <a:ext cx="245614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Prueba de Relevadores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1152" y="2383631"/>
            <a:ext cx="3014901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Verificación exitosa de señales a socket y ventilador mediante código C++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755178" y="3218378"/>
            <a:ext cx="549473" cy="22860"/>
          </a:xfrm>
          <a:prstGeom prst="roundRect">
            <a:avLst>
              <a:gd name="adj" fmla="val 336580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4365962" y="3023830"/>
            <a:ext cx="412075" cy="412075"/>
          </a:xfrm>
          <a:prstGeom prst="roundRect">
            <a:avLst>
              <a:gd name="adj" fmla="val 18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434602" y="3058120"/>
            <a:ext cx="27467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5487948" y="3086695"/>
            <a:ext cx="2674263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Displays de 7 Segmentos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5487948" y="3482697"/>
            <a:ext cx="3014901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Funcionamiento conjunto confirmado con cuenta regresiva 99 a 0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3839349" y="4165759"/>
            <a:ext cx="549473" cy="22860"/>
          </a:xfrm>
          <a:prstGeom prst="roundRect">
            <a:avLst>
              <a:gd name="adj" fmla="val 336580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4365962" y="3971211"/>
            <a:ext cx="412075" cy="412075"/>
          </a:xfrm>
          <a:prstGeom prst="roundRect">
            <a:avLst>
              <a:gd name="adj" fmla="val 18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434602" y="4005501"/>
            <a:ext cx="27467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820579" y="4034076"/>
            <a:ext cx="2835473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Sensores LM35 y DS18B20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1152" y="4430078"/>
            <a:ext cx="3014901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no óptimos: lecturas erróneas (150-330°C) o extremas (0-330°C)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4755178" y="5113139"/>
            <a:ext cx="549473" cy="22860"/>
          </a:xfrm>
          <a:prstGeom prst="roundRect">
            <a:avLst>
              <a:gd name="adj" fmla="val 336580"/>
            </a:avLst>
          </a:prstGeom>
          <a:solidFill>
            <a:srgbClr val="C8C9CF"/>
          </a:solidFill>
          <a:ln/>
        </p:spPr>
      </p:sp>
      <p:sp>
        <p:nvSpPr>
          <p:cNvPr id="21" name="Shape 18"/>
          <p:cNvSpPr/>
          <p:nvPr/>
        </p:nvSpPr>
        <p:spPr>
          <a:xfrm>
            <a:off x="4365962" y="4918591"/>
            <a:ext cx="412075" cy="412075"/>
          </a:xfrm>
          <a:prstGeom prst="roundRect">
            <a:avLst>
              <a:gd name="adj" fmla="val 18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4434602" y="4952881"/>
            <a:ext cx="27467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5487948" y="4981456"/>
            <a:ext cx="230564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Sensor DHT22 - Éxito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5487948" y="5377458"/>
            <a:ext cx="3014901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Precisión ±0.5°C, resistencia integrada, lecturas estables y confiables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641152" y="6652974"/>
            <a:ext cx="7861697" cy="1071443"/>
          </a:xfrm>
          <a:prstGeom prst="roundRect">
            <a:avLst>
              <a:gd name="adj" fmla="val 7181"/>
            </a:avLst>
          </a:prstGeom>
          <a:solidFill>
            <a:srgbClr val="D4D5DE"/>
          </a:solidFill>
          <a:ln/>
        </p:spPr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70" y="6927294"/>
            <a:ext cx="228957" cy="183118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1236345" y="6881813"/>
            <a:ext cx="7083385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sensor digital DHT22 resolvió los desafíos de hardware, proporcionando la entrada de datos estable que el sistema requería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2025-10-22T15:54:19Z</dcterms:created>
  <dcterms:modified xsi:type="dcterms:W3CDTF">2025-10-22T15:54:19Z</dcterms:modified>
</cp:coreProperties>
</file>